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355" r:id="rId2"/>
    <p:sldId id="518" r:id="rId3"/>
    <p:sldId id="525" r:id="rId4"/>
    <p:sldId id="520" r:id="rId5"/>
    <p:sldId id="526" r:id="rId6"/>
    <p:sldId id="521" r:id="rId7"/>
    <p:sldId id="527" r:id="rId8"/>
    <p:sldId id="522" r:id="rId9"/>
    <p:sldId id="528" r:id="rId10"/>
    <p:sldId id="523" r:id="rId11"/>
    <p:sldId id="529" r:id="rId12"/>
    <p:sldId id="519" r:id="rId13"/>
    <p:sldId id="530" r:id="rId14"/>
    <p:sldId id="532" r:id="rId15"/>
    <p:sldId id="531" r:id="rId16"/>
    <p:sldId id="534" r:id="rId17"/>
  </p:sldIdLst>
  <p:sldSz cx="9144000" cy="6858000" type="screen4x3"/>
  <p:notesSz cx="7102475" cy="102330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77D"/>
    <a:srgbClr val="FF7C80"/>
    <a:srgbClr val="008080"/>
    <a:srgbClr val="006082"/>
    <a:srgbClr val="996633"/>
    <a:srgbClr val="663300"/>
    <a:srgbClr val="FF9900"/>
    <a:srgbClr val="FF6600"/>
    <a:srgbClr val="FF3300"/>
    <a:srgbClr val="44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613" autoAdjust="0"/>
  </p:normalViewPr>
  <p:slideViewPr>
    <p:cSldViewPr>
      <p:cViewPr varScale="1">
        <p:scale>
          <a:sx n="89" d="100"/>
          <a:sy n="89" d="100"/>
        </p:scale>
        <p:origin x="131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24/07/2015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304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24/07/2015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2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4" y="9719598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3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42-ABF3-4636-B3B2-32C28769C4F9}" type="datetime1">
              <a:rPr lang="it-IT" smtClean="0"/>
              <a:t>24/07/2015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3456-17EC-4067-9815-640181B476F4}" type="datetime1">
              <a:rPr lang="it-IT" smtClean="0"/>
              <a:t>24/07/2015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E911-098F-40F9-996D-E70EB1854116}" type="datetime1">
              <a:rPr lang="it-IT" smtClean="0"/>
              <a:t>24/07/2015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6F39-0B09-41A2-B4B5-AB3DB140F353}" type="datetime1">
              <a:rPr lang="it-IT" smtClean="0"/>
              <a:t>24/07/2015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13D5-729A-4ECB-8D3B-419841AF97F1}" type="datetime1">
              <a:rPr lang="it-IT" smtClean="0"/>
              <a:t>24/07/2015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3B36-1EA6-4091-9494-C31FD2A257D3}" type="datetime1">
              <a:rPr lang="it-IT" smtClean="0"/>
              <a:t>24/07/2015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41D2-978C-4BEA-ADD3-BFBA45806705}" type="datetime1">
              <a:rPr lang="it-IT" smtClean="0"/>
              <a:t>24/07/2015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79C9-049C-44A7-94D0-515EB512C612}" type="datetime1">
              <a:rPr lang="it-IT" smtClean="0"/>
              <a:t>24/07/2015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F4CE-0480-4991-A457-EFF8339B0365}" type="datetime1">
              <a:rPr lang="it-IT" smtClean="0"/>
              <a:t>24/07/2015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2EE4-6DEE-46BD-830B-1DB8EEAB517D}" type="datetime1">
              <a:rPr lang="it-IT" smtClean="0"/>
              <a:t>24/07/2015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FEED-35FC-4F18-879D-FA951CCE0918}" type="datetime1">
              <a:rPr lang="it-IT" smtClean="0"/>
              <a:t>24/07/2015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087D5D38-990F-4B9A-AA0F-10F52AE9E6DF}" type="datetime1">
              <a:rPr lang="it-IT" smtClean="0"/>
              <a:t>24/07/2015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 ESTER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95"/>
          <a:stretch/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414517"/>
            <a:ext cx="56220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RAPPORTO DI RIESAME</a:t>
            </a:r>
          </a:p>
          <a:p>
            <a:endParaRPr lang="it-IT" sz="36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REPORT</a:t>
            </a:r>
            <a:endParaRPr lang="it-IT" sz="36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6504438"/>
            <a:ext cx="1390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Helvetica"/>
                <a:cs typeface="Helvetica"/>
              </a:rPr>
              <a:t>Presidio della Qualità</a:t>
            </a:r>
            <a:endParaRPr lang="it-IT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236296" y="6416974"/>
            <a:ext cx="8194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Helvetica"/>
                <a:cs typeface="Helvetica"/>
              </a:rPr>
              <a:t>23/07/2015</a:t>
            </a:r>
            <a:endParaRPr lang="it-IT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342" y="1377518"/>
            <a:ext cx="5767316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9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446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LEGENDA «INGR PERC USC»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261688" cy="53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06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4266880" cy="26642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573" y="1124745"/>
            <a:ext cx="4274915" cy="266429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933056"/>
            <a:ext cx="3290350" cy="205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663958" y="1504529"/>
            <a:ext cx="7776864" cy="458587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SCOPO : 		</a:t>
            </a:r>
            <a:r>
              <a:rPr lang="it-IT" sz="1400" dirty="0" smtClean="0">
                <a:solidFill>
                  <a:srgbClr val="000000"/>
                </a:solidFill>
              </a:rPr>
              <a:t>gestione (diverso da relazione statica «SEMEL IN ANNO»)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RESPONSABILIT</a:t>
            </a:r>
            <a:r>
              <a:rPr lang="it-IT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Á</a:t>
            </a:r>
            <a:r>
              <a:rPr lang="it-IT" sz="1400" b="1" dirty="0" smtClean="0">
                <a:solidFill>
                  <a:srgbClr val="000000"/>
                </a:solidFill>
              </a:rPr>
              <a:t>:  	</a:t>
            </a:r>
            <a:r>
              <a:rPr lang="it-IT" sz="1400" dirty="0" smtClean="0">
                <a:solidFill>
                  <a:srgbClr val="000000"/>
                </a:solidFill>
              </a:rPr>
              <a:t>Coordinatori dei CdS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COMPILAZIONE: 		</a:t>
            </a:r>
            <a:r>
              <a:rPr lang="it-IT" sz="1400" dirty="0" smtClean="0">
                <a:solidFill>
                  <a:srgbClr val="000000"/>
                </a:solidFill>
              </a:rPr>
              <a:t>Manager Didattici con supporto SCON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CONTESTO: 		</a:t>
            </a:r>
            <a:r>
              <a:rPr lang="it-IT" sz="1400" dirty="0" smtClean="0">
                <a:solidFill>
                  <a:srgbClr val="000000"/>
                </a:solidFill>
              </a:rPr>
              <a:t>Consiglio di Corso di Studio (?)  che riporta attività CAQ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FREQUENZA quadrimestrale:	</a:t>
            </a:r>
            <a:r>
              <a:rPr lang="it-IT" sz="1400" dirty="0" smtClean="0">
                <a:solidFill>
                  <a:srgbClr val="000000"/>
                </a:solidFill>
              </a:rPr>
              <a:t>Mar </a:t>
            </a:r>
            <a:r>
              <a:rPr lang="it-IT" sz="1400" dirty="0" err="1" smtClean="0">
                <a:solidFill>
                  <a:srgbClr val="000000"/>
                </a:solidFill>
              </a:rPr>
              <a:t>Lug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dirty="0" err="1" smtClean="0">
                <a:solidFill>
                  <a:srgbClr val="000000"/>
                </a:solidFill>
              </a:rPr>
              <a:t>Nov</a:t>
            </a:r>
            <a:endParaRPr lang="it-IT" sz="1400" dirty="0" smtClean="0">
              <a:solidFill>
                <a:srgbClr val="000000"/>
              </a:solidFill>
            </a:endParaRPr>
          </a:p>
          <a:p>
            <a:pPr lvl="5"/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400" b="1" dirty="0" smtClean="0">
                <a:solidFill>
                  <a:srgbClr val="000000"/>
                </a:solidFill>
              </a:rPr>
              <a:t>COLLEGAMENTI : 		- </a:t>
            </a:r>
            <a:r>
              <a:rPr lang="it-IT" sz="1400" dirty="0" smtClean="0">
                <a:solidFill>
                  <a:srgbClr val="000000"/>
                </a:solidFill>
              </a:rPr>
              <a:t>propedeuticità all’utilizzo del software </a:t>
            </a:r>
            <a:r>
              <a:rPr lang="it-IT" sz="1400" dirty="0" smtClean="0">
                <a:solidFill>
                  <a:srgbClr val="000000"/>
                </a:solidFill>
              </a:rPr>
              <a:t>riesame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dirty="0" smtClean="0">
              <a:solidFill>
                <a:srgbClr val="000000"/>
              </a:solidFill>
            </a:endParaRPr>
          </a:p>
          <a:p>
            <a:pPr lvl="3"/>
            <a:r>
              <a:rPr lang="it-IT" sz="1400" b="1" dirty="0" smtClean="0">
                <a:solidFill>
                  <a:srgbClr val="000000"/>
                </a:solidFill>
              </a:rPr>
              <a:t>		</a:t>
            </a:r>
            <a:r>
              <a:rPr lang="it-IT" sz="1400" b="1" dirty="0" smtClean="0">
                <a:solidFill>
                  <a:srgbClr val="000000"/>
                </a:solidFill>
              </a:rPr>
              <a:t>- </a:t>
            </a:r>
            <a:r>
              <a:rPr lang="it-IT" sz="1400" dirty="0" smtClean="0">
                <a:solidFill>
                  <a:srgbClr val="000000"/>
                </a:solidFill>
              </a:rPr>
              <a:t>possibilità di divulgazione massiva dei risultati con 			coinvolgimento studenti su SAQ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63958" y="1196752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smtClean="0">
                <a:solidFill>
                  <a:schemeClr val="bg1"/>
                </a:solidFill>
              </a:rPr>
              <a:t>REPORT    A C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REPORT AC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2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  <p:bldP spid="1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GLOSSARIO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1336" y="1114075"/>
            <a:ext cx="7776864" cy="57554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it-IT" sz="1400" b="1" dirty="0" smtClean="0">
                <a:solidFill>
                  <a:srgbClr val="000000"/>
                </a:solidFill>
              </a:rPr>
              <a:t>CATEGORIE e SOTTOCATEGORIE</a:t>
            </a:r>
            <a:r>
              <a:rPr lang="it-IT" sz="1400" dirty="0" smtClean="0">
                <a:solidFill>
                  <a:srgbClr val="000000"/>
                </a:solidFill>
              </a:rPr>
              <a:t>:  </a:t>
            </a:r>
            <a:r>
              <a:rPr lang="it-IT" sz="1400" dirty="0">
                <a:solidFill>
                  <a:srgbClr val="000000"/>
                </a:solidFill>
              </a:rPr>
              <a:t>gli esempi non sono esaustivi, ma rappresentativi e di orientamento, ciò </a:t>
            </a:r>
            <a:r>
              <a:rPr lang="it-IT" sz="1400" dirty="0" smtClean="0">
                <a:solidFill>
                  <a:srgbClr val="000000"/>
                </a:solidFill>
              </a:rPr>
              <a:t>significa </a:t>
            </a:r>
            <a:r>
              <a:rPr lang="it-IT" sz="1400" dirty="0">
                <a:solidFill>
                  <a:srgbClr val="000000"/>
                </a:solidFill>
              </a:rPr>
              <a:t>che possono includere casi diversi della stessa «tematica»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1400" b="1" dirty="0" smtClean="0"/>
              <a:t>DATA </a:t>
            </a:r>
            <a:r>
              <a:rPr lang="it-IT" sz="1400" b="1" dirty="0"/>
              <a:t>DI PRESUNTA REALIZZAZIONE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 </a:t>
            </a:r>
            <a:r>
              <a:rPr lang="it-IT" sz="1400" dirty="0"/>
              <a:t>la data di </a:t>
            </a:r>
            <a:r>
              <a:rPr lang="it-IT" sz="1400" dirty="0" smtClean="0"/>
              <a:t>ipotesi di realizzazione:  </a:t>
            </a:r>
            <a:r>
              <a:rPr lang="it-IT" sz="1400" dirty="0"/>
              <a:t>NON è la data di compilazione del Riesame, è la data in cui si prevede di concludere l’azione da intraprendere</a:t>
            </a:r>
            <a:r>
              <a:rPr lang="it-IT" sz="1400" dirty="0" smtClean="0"/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it-IT" sz="1400" b="1" dirty="0"/>
              <a:t>DATA DI CONCLUSIONE EFFETTIVA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 </a:t>
            </a:r>
            <a:r>
              <a:rPr lang="it-IT" sz="1400" dirty="0"/>
              <a:t>è la data da mettere solo se si è conclusa un’azione, solo se l’azione </a:t>
            </a:r>
            <a:r>
              <a:rPr lang="it-IT" sz="1400" dirty="0" smtClean="0"/>
              <a:t>è definitivamente </a:t>
            </a:r>
            <a:r>
              <a:rPr lang="it-IT" sz="1400" dirty="0"/>
              <a:t>conclusa. </a:t>
            </a:r>
            <a:br>
              <a:rPr lang="it-IT" sz="1400" dirty="0"/>
            </a:br>
            <a:r>
              <a:rPr lang="it-IT" sz="1400" dirty="0"/>
              <a:t>Questa offre anche l’opportunità di mettere </a:t>
            </a:r>
            <a:r>
              <a:rPr lang="it-IT" sz="1400" b="1" u="sng" dirty="0"/>
              <a:t>non realizzabile </a:t>
            </a:r>
            <a:r>
              <a:rPr lang="it-IT" sz="1400" dirty="0"/>
              <a:t>se si ritiene che l’azione stabilita non si sia dimostrata «opportuna» o «adeguata</a:t>
            </a:r>
            <a:r>
              <a:rPr lang="it-IT" sz="1400" dirty="0" smtClean="0"/>
              <a:t>»</a:t>
            </a:r>
          </a:p>
          <a:p>
            <a:pPr>
              <a:buFont typeface="Wingdings" pitchFamily="2" charset="2"/>
              <a:buChar char="ü"/>
            </a:pPr>
            <a:endParaRPr lang="it-IT" sz="1400" dirty="0" smtClean="0"/>
          </a:p>
          <a:p>
            <a:pPr>
              <a:buFont typeface="Wingdings" pitchFamily="2" charset="2"/>
              <a:buChar char="ü"/>
            </a:pPr>
            <a:endParaRPr lang="it-IT" sz="1400" dirty="0"/>
          </a:p>
          <a:p>
            <a:pPr>
              <a:buFont typeface="Wingdings" pitchFamily="2" charset="2"/>
              <a:buChar char="ü"/>
            </a:pPr>
            <a:r>
              <a:rPr lang="it-IT" sz="1400" b="1" dirty="0" smtClean="0"/>
              <a:t>ESITI</a:t>
            </a:r>
            <a:r>
              <a:rPr lang="it-IT" sz="1400" dirty="0" smtClean="0"/>
              <a:t>: si possono riportare gli esiti in dettaglio     </a:t>
            </a:r>
          </a:p>
          <a:p>
            <a:pPr>
              <a:buFont typeface="Wingdings" pitchFamily="2" charset="2"/>
              <a:buChar char="ü"/>
            </a:pPr>
            <a:endParaRPr lang="it-IT" sz="1400" dirty="0"/>
          </a:p>
          <a:p>
            <a:pPr>
              <a:buFont typeface="Wingdings" pitchFamily="2" charset="2"/>
              <a:buChar char="ü"/>
            </a:pPr>
            <a:endParaRPr lang="it-IT" sz="1400" dirty="0" smtClean="0"/>
          </a:p>
          <a:p>
            <a:pPr algn="ctr">
              <a:buFont typeface="Wingdings" pitchFamily="2" charset="2"/>
              <a:buChar char="ü"/>
            </a:pPr>
            <a:r>
              <a:rPr lang="it-IT" sz="1400" b="1" dirty="0" smtClean="0"/>
              <a:t>ATTENZIONE:</a:t>
            </a:r>
          </a:p>
          <a:p>
            <a:pPr>
              <a:buFont typeface="Wingdings" pitchFamily="2" charset="2"/>
              <a:buChar char="ü"/>
            </a:pPr>
            <a:endParaRPr lang="it-IT" sz="1400" dirty="0"/>
          </a:p>
          <a:p>
            <a:pPr algn="ctr"/>
            <a:r>
              <a:rPr lang="it-IT" sz="1400" dirty="0" smtClean="0"/>
              <a:t>- Obiettivo </a:t>
            </a:r>
            <a:r>
              <a:rPr lang="it-IT" sz="1400" dirty="0"/>
              <a:t>non è il </a:t>
            </a:r>
            <a:r>
              <a:rPr lang="it-IT" sz="1400" dirty="0" smtClean="0"/>
              <a:t>problema 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- Obiettivo </a:t>
            </a:r>
            <a:r>
              <a:rPr lang="it-IT" sz="1400" dirty="0"/>
              <a:t>– </a:t>
            </a:r>
            <a:r>
              <a:rPr lang="it-IT" sz="1400" dirty="0" smtClean="0"/>
              <a:t>azione:       rapporto </a:t>
            </a:r>
            <a:r>
              <a:rPr lang="it-IT" b="1" dirty="0" smtClean="0"/>
              <a:t>1:1 </a:t>
            </a:r>
            <a:endParaRPr lang="it-IT" b="1" dirty="0" smtClean="0">
              <a:solidFill>
                <a:srgbClr val="0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1336" y="806298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GLOSSARIO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9" name="Esplosione 2 8"/>
          <p:cNvSpPr/>
          <p:nvPr/>
        </p:nvSpPr>
        <p:spPr bwMode="auto">
          <a:xfrm>
            <a:off x="4825008" y="4797152"/>
            <a:ext cx="1728192" cy="648072"/>
          </a:xfrm>
          <a:prstGeom prst="irregularSeal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711460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allAtOnce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618947"/>
            <a:ext cx="777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Software RIESAME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62959"/>
            <a:ext cx="5256584" cy="59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90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GLOSSARIO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1336" y="1114075"/>
            <a:ext cx="7776864" cy="455509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400" b="1" dirty="0">
              <a:solidFill>
                <a:srgbClr val="00000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it-IT" sz="1400" b="1" dirty="0" smtClean="0"/>
              <a:t>AZIONI CORRETTIVE RIPETUTE TRA GLI ANNI :</a:t>
            </a:r>
          </a:p>
          <a:p>
            <a:endParaRPr lang="it-IT" sz="1400" dirty="0" smtClean="0"/>
          </a:p>
          <a:p>
            <a:endParaRPr lang="it-IT" sz="1400" dirty="0"/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NON</a:t>
            </a:r>
            <a:r>
              <a:rPr lang="it-IT" sz="2800" b="1" dirty="0" smtClean="0">
                <a:solidFill>
                  <a:srgbClr val="FF0000"/>
                </a:solidFill>
              </a:rPr>
              <a:t>  </a:t>
            </a:r>
            <a:r>
              <a:rPr lang="it-IT" sz="2400" b="1" dirty="0" smtClean="0">
                <a:solidFill>
                  <a:srgbClr val="FF0000"/>
                </a:solidFill>
              </a:rPr>
              <a:t>sono  azioni correttive 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m</a:t>
            </a:r>
            <a:r>
              <a:rPr lang="it-IT" sz="2400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PROCEDURE DEL SISTEMA QUALIT</a:t>
            </a:r>
            <a:r>
              <a:rPr lang="it-IT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Á del CdS</a:t>
            </a:r>
          </a:p>
          <a:p>
            <a:endParaRPr lang="it-IT" sz="28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it-IT" sz="2800" b="1" u="sng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it-IT" sz="1400" b="1" dirty="0" smtClean="0">
                <a:cs typeface="Arial" panose="020B0604020202020204" pitchFamily="34" charset="0"/>
              </a:rPr>
              <a:t>-</a:t>
            </a:r>
            <a:r>
              <a:rPr lang="it-IT" sz="2400" b="1" dirty="0" smtClean="0">
                <a:cs typeface="Arial" panose="020B0604020202020204" pitchFamily="34" charset="0"/>
              </a:rPr>
              <a:t> </a:t>
            </a:r>
            <a:r>
              <a:rPr lang="it-IT" sz="1400" b="1" dirty="0" smtClean="0">
                <a:cs typeface="Arial" panose="020B0604020202020204" pitchFamily="34" charset="0"/>
              </a:rPr>
              <a:t>vedere format </a:t>
            </a:r>
            <a:endParaRPr lang="it-IT" sz="14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681336" y="806298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GLOSSARIO</a:t>
            </a: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89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485474" cy="470585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5364088" y="3429000"/>
            <a:ext cx="720080" cy="2016224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" name="Freccia in giù 10"/>
          <p:cNvSpPr/>
          <p:nvPr/>
        </p:nvSpPr>
        <p:spPr bwMode="auto">
          <a:xfrm>
            <a:off x="6553200" y="3104964"/>
            <a:ext cx="216024" cy="648072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110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LEGENDA «GESTIONE»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04309"/>
            <a:ext cx="6471051" cy="546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85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23549"/>
            <a:ext cx="6763462" cy="421525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259632" y="5580327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- </a:t>
            </a:r>
            <a:r>
              <a:rPr lang="it-IT" b="1" dirty="0" smtClean="0"/>
              <a:t>GEST </a:t>
            </a:r>
            <a:r>
              <a:rPr lang="it-IT" b="1" dirty="0"/>
              <a:t>DIDA </a:t>
            </a:r>
            <a:r>
              <a:rPr lang="it-IT" b="1" dirty="0" smtClean="0"/>
              <a:t> </a:t>
            </a:r>
            <a:r>
              <a:rPr lang="it-IT" dirty="0" smtClean="0"/>
              <a:t>deriva da </a:t>
            </a:r>
            <a:r>
              <a:rPr lang="it-IT" b="1" dirty="0" smtClean="0"/>
              <a:t>DIDA </a:t>
            </a:r>
            <a:r>
              <a:rPr lang="it-IT" b="1" dirty="0"/>
              <a:t>GEST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751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LEGENDA «SERVIZI»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4"/>
            <a:ext cx="7418336" cy="52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5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88224" y="5957664"/>
            <a:ext cx="1905000" cy="457200"/>
          </a:xfrm>
        </p:spPr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140210"/>
            <a:ext cx="7485171" cy="4665054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 bwMode="auto">
          <a:xfrm>
            <a:off x="3923928" y="4437112"/>
            <a:ext cx="1008112" cy="1520552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Ovale 1"/>
          <p:cNvSpPr/>
          <p:nvPr/>
        </p:nvSpPr>
        <p:spPr bwMode="auto">
          <a:xfrm>
            <a:off x="7292288" y="4509120"/>
            <a:ext cx="1008112" cy="1584176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812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446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LEGENDA «PROGRAMMAZIONE»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6358686" cy="55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46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DATA BASE EXCEL RIESAME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6728688" cy="42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4462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LEGENDA «DIDATTICA»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28800"/>
            <a:ext cx="7582124" cy="23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7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9171</TotalTime>
  <Words>136</Words>
  <Application>Microsoft Office PowerPoint</Application>
  <PresentationFormat>Presentazione su schermo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Helvetica</vt:lpstr>
      <vt:lpstr>Wingdings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Michela Bonan</cp:lastModifiedBy>
  <cp:revision>650</cp:revision>
  <cp:lastPrinted>2014-11-12T14:39:46Z</cp:lastPrinted>
  <dcterms:created xsi:type="dcterms:W3CDTF">2011-05-03T09:42:11Z</dcterms:created>
  <dcterms:modified xsi:type="dcterms:W3CDTF">2015-07-24T11:49:38Z</dcterms:modified>
</cp:coreProperties>
</file>